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22"/>
  </p:notesMasterIdLst>
  <p:sldIdLst>
    <p:sldId id="259" r:id="rId3"/>
    <p:sldId id="331" r:id="rId4"/>
    <p:sldId id="356" r:id="rId5"/>
    <p:sldId id="358" r:id="rId6"/>
    <p:sldId id="359" r:id="rId7"/>
    <p:sldId id="347" r:id="rId8"/>
    <p:sldId id="348" r:id="rId9"/>
    <p:sldId id="349" r:id="rId10"/>
    <p:sldId id="350" r:id="rId11"/>
    <p:sldId id="357" r:id="rId12"/>
    <p:sldId id="360" r:id="rId13"/>
    <p:sldId id="361" r:id="rId14"/>
    <p:sldId id="362" r:id="rId15"/>
    <p:sldId id="363" r:id="rId16"/>
    <p:sldId id="366" r:id="rId17"/>
    <p:sldId id="367" r:id="rId18"/>
    <p:sldId id="368" r:id="rId19"/>
    <p:sldId id="364" r:id="rId20"/>
    <p:sldId id="36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44" autoAdjust="0"/>
    <p:restoredTop sz="94862"/>
  </p:normalViewPr>
  <p:slideViewPr>
    <p:cSldViewPr snapToGrid="0" snapToObjects="1" showGuides="1">
      <p:cViewPr varScale="1">
        <p:scale>
          <a:sx n="143" d="100"/>
          <a:sy n="143" d="100"/>
        </p:scale>
        <p:origin x="864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cppreference.com/w/cpp/language/default_constructo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hyperlink" Target="https://medium.com/@lucasmagnum/sidenotes-linked-list-abstract-data-type-and-data-structure-fd2f8276ab53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270E82-8B60-0148-9AF3-C66947CF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F761A1-C9BB-0E42-A282-FEB0F48434FC}"/>
              </a:ext>
            </a:extLst>
          </p:cNvPr>
          <p:cNvSpPr/>
          <p:nvPr/>
        </p:nvSpPr>
        <p:spPr>
          <a:xfrm>
            <a:off x="1604682" y="2572871"/>
            <a:ext cx="2142565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Interface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8FB84-5B48-8E4D-AEF4-867792D52BDC}"/>
              </a:ext>
            </a:extLst>
          </p:cNvPr>
          <p:cNvSpPr/>
          <p:nvPr/>
        </p:nvSpPr>
        <p:spPr>
          <a:xfrm>
            <a:off x="5513293" y="2572871"/>
            <a:ext cx="2680447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Implementation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Details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01AE9D-9CE4-0D44-9750-D3855318F07E}"/>
              </a:ext>
            </a:extLst>
          </p:cNvPr>
          <p:cNvSpPr/>
          <p:nvPr/>
        </p:nvSpPr>
        <p:spPr>
          <a:xfrm>
            <a:off x="1299882" y="2303929"/>
            <a:ext cx="7180729" cy="3496235"/>
          </a:xfrm>
          <a:prstGeom prst="roundRect">
            <a:avLst/>
          </a:prstGeom>
          <a:noFill/>
          <a:ln w="412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7B58E8-D73C-DD40-8D34-308BB82C4ADD}"/>
              </a:ext>
            </a:extLst>
          </p:cNvPr>
          <p:cNvSpPr/>
          <p:nvPr/>
        </p:nvSpPr>
        <p:spPr>
          <a:xfrm>
            <a:off x="2390950" y="1884402"/>
            <a:ext cx="570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ADT</a:t>
            </a:r>
          </a:p>
        </p:txBody>
      </p:sp>
    </p:spTree>
    <p:extLst>
      <p:ext uri="{BB962C8B-B14F-4D97-AF65-F5344CB8AC3E}">
        <p14:creationId xmlns:p14="http://schemas.microsoft.com/office/powerpoint/2010/main" val="37187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05B362-D4E3-5044-A5C0-A742EE69C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548903"/>
            <a:ext cx="8196210" cy="1382993"/>
          </a:xfrm>
        </p:spPr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  <a:p>
            <a:pPr lvl="1"/>
            <a:r>
              <a:rPr lang="en-US" b="0" dirty="0"/>
              <a:t>Interface</a:t>
            </a:r>
          </a:p>
          <a:p>
            <a:pPr lvl="1"/>
            <a:r>
              <a:rPr lang="en-US" b="0" dirty="0"/>
              <a:t>Implementation (storage option)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FFCAB-F2B0-3748-A856-9751007F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BA77136-CDFD-014E-B701-D05FF2464E4E}"/>
              </a:ext>
            </a:extLst>
          </p:cNvPr>
          <p:cNvSpPr txBox="1">
            <a:spLocks/>
          </p:cNvSpPr>
          <p:nvPr/>
        </p:nvSpPr>
        <p:spPr>
          <a:xfrm>
            <a:off x="659305" y="2722843"/>
            <a:ext cx="8196210" cy="21360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Storage option</a:t>
            </a:r>
          </a:p>
          <a:p>
            <a:pPr lvl="1"/>
            <a:r>
              <a:rPr lang="en-US" b="0" dirty="0"/>
              <a:t>Array based (C++ ch3)</a:t>
            </a:r>
          </a:p>
          <a:p>
            <a:pPr lvl="2"/>
            <a:r>
              <a:rPr lang="en-US" b="0" dirty="0"/>
              <a:t>C++ array (primitive array) , or</a:t>
            </a:r>
          </a:p>
          <a:p>
            <a:pPr lvl="2"/>
            <a:r>
              <a:rPr lang="en-US" b="0" dirty="0"/>
              <a:t>C++ Standard Template Library array(vector)</a:t>
            </a:r>
          </a:p>
          <a:p>
            <a:pPr lvl="1"/>
            <a:r>
              <a:rPr lang="en-US" b="0" dirty="0"/>
              <a:t>List Based (C++ ch4)</a:t>
            </a:r>
          </a:p>
          <a:p>
            <a:pPr lvl="2"/>
            <a:r>
              <a:rPr lang="en-US" b="0" dirty="0"/>
              <a:t>C++ Standard Template Library array(list), or</a:t>
            </a:r>
          </a:p>
          <a:p>
            <a:pPr lvl="2"/>
            <a:r>
              <a:rPr lang="en-US" b="0" dirty="0"/>
              <a:t>Our own singly linked list (SLL)</a:t>
            </a:r>
            <a:endParaRPr lang="en-US" b="0" i="1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63C97B5-BC45-C94A-9CF5-7A6227B607A4}"/>
              </a:ext>
            </a:extLst>
          </p:cNvPr>
          <p:cNvSpPr txBox="1">
            <a:spLocks/>
          </p:cNvSpPr>
          <p:nvPr/>
        </p:nvSpPr>
        <p:spPr>
          <a:xfrm>
            <a:off x="671756" y="5309097"/>
            <a:ext cx="8196210" cy="141885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And once we have our own SLL 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Stack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Queue</a:t>
            </a:r>
          </a:p>
          <a:p>
            <a:pPr lvl="1"/>
            <a:r>
              <a:rPr lang="en-US" sz="1800" b="0" i="1" dirty="0">
                <a:solidFill>
                  <a:schemeClr val="bg2">
                    <a:lumMod val="65000"/>
                  </a:schemeClr>
                </a:solidFill>
              </a:rPr>
              <a:t>… next week</a:t>
            </a:r>
          </a:p>
          <a:p>
            <a:pPr lvl="1"/>
            <a:endParaRPr lang="en-US" b="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65E7D-0E73-294C-BAB6-8177C75F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Bag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5263A8E-5A8E-B14F-AF34-F17D38F10F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 bag of card of different shape cards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0FF20-4A5D-1348-8FCD-4BAC0BCB0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2687917" y="2414049"/>
            <a:ext cx="4950847" cy="37113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AF185FA-69B0-A847-9923-DA47C13CE073}"/>
              </a:ext>
            </a:extLst>
          </p:cNvPr>
          <p:cNvGrpSpPr/>
          <p:nvPr/>
        </p:nvGrpSpPr>
        <p:grpSpPr>
          <a:xfrm>
            <a:off x="4419600" y="4436763"/>
            <a:ext cx="1607271" cy="980464"/>
            <a:chOff x="3272118" y="4362501"/>
            <a:chExt cx="1607271" cy="9804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08391D-95AD-3745-B753-0744431D5CAB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8BED0E-176E-F648-9078-E9697C9E53DA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4DD3A2-B0E7-3D41-A799-66D62435F233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BCDFF5-B99B-1F48-A7F4-69A0A323E2FD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193F58-2AA5-2B40-9488-472B7DFD9D9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A07194-35E6-FE4D-A347-3843D2864D5A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ECF7B0-724A-FD47-AE02-D951A5BC1550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33D176-3A01-6F42-AD1D-377DF5E782D2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C2FEC1-65BD-1541-82EF-C4491986676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8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F2937-97C4-E240-8C87-1393459AC1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r>
              <a:rPr lang="en-US" dirty="0"/>
              <a:t>class card, </a:t>
            </a:r>
            <a:r>
              <a:rPr lang="en-US" dirty="0" err="1"/>
              <a:t>circular_card</a:t>
            </a:r>
            <a:r>
              <a:rPr lang="en-US" dirty="0"/>
              <a:t>, </a:t>
            </a:r>
            <a:r>
              <a:rPr lang="en-US" dirty="0" err="1"/>
              <a:t>rectangular_card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0DF393-82E0-8545-877A-C382AAEE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Bag :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5E56F-FC21-CE48-97FA-71BFB8E3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4" y="1924460"/>
            <a:ext cx="7521531" cy="4736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0830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2335FC-4759-D449-AE0A-6C347CAF7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Design a bag ADT that contains a collection of cards</a:t>
            </a:r>
          </a:p>
          <a:p>
            <a:endParaRPr lang="en-US" sz="1100" dirty="0"/>
          </a:p>
          <a:p>
            <a:pPr lvl="1"/>
            <a:r>
              <a:rPr lang="en-US" dirty="0"/>
              <a:t>Cards can be a circular card, rectangular card or any kind that derived from the Card interface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cards in the same bag will have the same 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C5148-6056-AF48-A22F-9B2E8C31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57D34-4BFF-2C42-A577-86FDDC19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210" y="4119283"/>
            <a:ext cx="3468967" cy="12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85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/>
              <a:t>Interface Design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45A7F-8B23-5F4D-80B5-54CB4D86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26" y="2223245"/>
            <a:ext cx="4502121" cy="414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174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/>
              <a:t>Implementation Design</a:t>
            </a:r>
          </a:p>
          <a:p>
            <a:endParaRPr lang="en-US" sz="1050" dirty="0"/>
          </a:p>
          <a:p>
            <a:pPr lvl="1"/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min, how would you design this based on the card class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5D5CD-FC56-3B4F-98E2-332EECFC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76" y="2832202"/>
            <a:ext cx="5553236" cy="3496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484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EC12F-43C7-EC43-A2B3-5B50FCEAB93E}"/>
              </a:ext>
            </a:extLst>
          </p:cNvPr>
          <p:cNvSpPr txBox="1"/>
          <p:nvPr/>
        </p:nvSpPr>
        <p:spPr>
          <a:xfrm>
            <a:off x="4957482" y="1299224"/>
            <a:ext cx="3427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Data: A collection of cards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893DD-3C85-504B-A770-D0B83DBA5C9B}"/>
              </a:ext>
            </a:extLst>
          </p:cNvPr>
          <p:cNvSpPr txBox="1"/>
          <p:nvPr/>
        </p:nvSpPr>
        <p:spPr>
          <a:xfrm>
            <a:off x="5034280" y="2675715"/>
            <a:ext cx="21472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Array-based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/>
          </a:p>
          <a:p>
            <a:pPr marL="457200" indent="-457200">
              <a:buAutoNum type="arabicPeriod" startAt="2"/>
            </a:pPr>
            <a:r>
              <a:rPr lang="en-US" sz="2400" dirty="0"/>
              <a:t>List-based</a:t>
            </a:r>
          </a:p>
          <a:p>
            <a:pPr marL="457200" indent="-457200">
              <a:buAutoNum type="arabicPeriod" startAt="2"/>
            </a:pP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77ACD-CB0E-7E43-A839-8B5E68E1AEEC}"/>
              </a:ext>
            </a:extLst>
          </p:cNvPr>
          <p:cNvSpPr txBox="1"/>
          <p:nvPr/>
        </p:nvSpPr>
        <p:spPr>
          <a:xfrm>
            <a:off x="5467763" y="3183546"/>
            <a:ext cx="340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Contiguously addressed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Fast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Hard to adjust size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3A9842-61CA-EC4E-A9DF-C220F6EA2903}"/>
              </a:ext>
            </a:extLst>
          </p:cNvPr>
          <p:cNvSpPr txBox="1"/>
          <p:nvPr/>
        </p:nvSpPr>
        <p:spPr>
          <a:xfrm>
            <a:off x="5482516" y="4545108"/>
            <a:ext cx="3109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address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Slow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adjust size</a:t>
            </a:r>
          </a:p>
        </p:txBody>
      </p:sp>
    </p:spTree>
    <p:extLst>
      <p:ext uri="{BB962C8B-B14F-4D97-AF65-F5344CB8AC3E}">
        <p14:creationId xmlns:p14="http://schemas.microsoft.com/office/powerpoint/2010/main" val="883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33B6CF-51EF-E94C-9785-41554B6B7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0"/>
          <a:stretch/>
        </p:blipFill>
        <p:spPr>
          <a:xfrm>
            <a:off x="4054138" y="2126153"/>
            <a:ext cx="3134211" cy="103942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41F9D-6489-9946-AC98-902329267ED7}"/>
              </a:ext>
            </a:extLst>
          </p:cNvPr>
          <p:cNvCxnSpPr>
            <a:cxnSpLocks/>
          </p:cNvCxnSpPr>
          <p:nvPr/>
        </p:nvCxnSpPr>
        <p:spPr>
          <a:xfrm>
            <a:off x="5405718" y="1679516"/>
            <a:ext cx="0" cy="44663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403CE8-2E18-7C44-982B-39A320F187CF}"/>
              </a:ext>
            </a:extLst>
          </p:cNvPr>
          <p:cNvCxnSpPr>
            <a:cxnSpLocks/>
            <a:stCxn id="17" idx="1"/>
            <a:endCxn id="8" idx="7"/>
          </p:cNvCxnSpPr>
          <p:nvPr/>
        </p:nvCxnSpPr>
        <p:spPr>
          <a:xfrm flipH="1">
            <a:off x="2814935" y="2645867"/>
            <a:ext cx="1239203" cy="10251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F978E9-9EDD-B440-A180-17818B94014E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0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8E63AC-9339-0145-8BB1-E0C3D65F0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6"/>
          <a:stretch/>
        </p:blipFill>
        <p:spPr>
          <a:xfrm>
            <a:off x="5471241" y="3440632"/>
            <a:ext cx="3427424" cy="109052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301C8E-16A3-3F40-AFE4-D968DB20928C}"/>
              </a:ext>
            </a:extLst>
          </p:cNvPr>
          <p:cNvCxnSpPr>
            <a:cxnSpLocks/>
          </p:cNvCxnSpPr>
          <p:nvPr/>
        </p:nvCxnSpPr>
        <p:spPr>
          <a:xfrm flipH="1">
            <a:off x="7781365" y="1679516"/>
            <a:ext cx="1" cy="176111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8D0935-3A67-1C4C-8B3D-C91C5A08B90A}"/>
              </a:ext>
            </a:extLst>
          </p:cNvPr>
          <p:cNvCxnSpPr>
            <a:cxnSpLocks/>
            <a:stCxn id="18" idx="1"/>
            <a:endCxn id="10" idx="3"/>
          </p:cNvCxnSpPr>
          <p:nvPr/>
        </p:nvCxnSpPr>
        <p:spPr>
          <a:xfrm flipH="1">
            <a:off x="3245225" y="3985893"/>
            <a:ext cx="2226016" cy="53232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A03D6BC-7872-1240-86A1-4897EC61DC6C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Have a solid understanding about ADT</a:t>
            </a:r>
          </a:p>
          <a:p>
            <a:endParaRPr lang="en-US" dirty="0"/>
          </a:p>
          <a:p>
            <a:r>
              <a:rPr lang="en-US" dirty="0"/>
              <a:t>Write your own linked list </a:t>
            </a:r>
          </a:p>
          <a:p>
            <a:pPr lvl="1"/>
            <a:r>
              <a:rPr lang="en-US" dirty="0"/>
              <a:t>And make sure your linked list is well tested</a:t>
            </a:r>
          </a:p>
          <a:p>
            <a:endParaRPr lang="en-US" dirty="0"/>
          </a:p>
          <a:p>
            <a:r>
              <a:rPr lang="en-US" dirty="0"/>
              <a:t>Get comfortable with </a:t>
            </a:r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  <a:p>
            <a:endParaRPr lang="en-US" sz="800" dirty="0"/>
          </a:p>
          <a:p>
            <a:endParaRPr lang="en-US" dirty="0"/>
          </a:p>
          <a:p>
            <a:r>
              <a:rPr lang="en-US" dirty="0"/>
              <a:t>Textbook “</a:t>
            </a:r>
            <a:r>
              <a:rPr lang="en-US" b="0" dirty="0"/>
              <a:t>Data Abstraction &amp; Problem Solving With C++”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by the end of this week (10/15, 10/17)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endParaRPr lang="en-US" dirty="0"/>
          </a:p>
          <a:p>
            <a:endParaRPr lang="en-US" dirty="0"/>
          </a:p>
          <a:p>
            <a:r>
              <a:rPr lang="en-US" dirty="0"/>
              <a:t>Template class placement</a:t>
            </a:r>
          </a:p>
          <a:p>
            <a:endParaRPr lang="en-US" dirty="0"/>
          </a:p>
          <a:p>
            <a:r>
              <a:rPr lang="en-US" dirty="0"/>
              <a:t>Copy constructor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homework 2</a:t>
            </a:r>
          </a:p>
        </p:txBody>
      </p:sp>
    </p:spTree>
    <p:extLst>
      <p:ext uri="{BB962C8B-B14F-4D97-AF65-F5344CB8AC3E}">
        <p14:creationId xmlns:p14="http://schemas.microsoft.com/office/powerpoint/2010/main" val="133892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42AB6-F926-214B-A950-0892309C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88" y="1788381"/>
            <a:ext cx="4075823" cy="446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2FD81-D666-914E-81B7-572C7AD5C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191" y="1788380"/>
            <a:ext cx="4077325" cy="4460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6AF587-9CF2-D146-A912-831D71EA647E}"/>
              </a:ext>
            </a:extLst>
          </p:cNvPr>
          <p:cNvSpPr/>
          <p:nvPr/>
        </p:nvSpPr>
        <p:spPr>
          <a:xfrm>
            <a:off x="421341" y="3899647"/>
            <a:ext cx="3827930" cy="10130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71E42B-50A7-3C4F-86D8-419FA27F44A9}"/>
              </a:ext>
            </a:extLst>
          </p:cNvPr>
          <p:cNvCxnSpPr>
            <a:cxnSpLocks/>
          </p:cNvCxnSpPr>
          <p:nvPr/>
        </p:nvCxnSpPr>
        <p:spPr>
          <a:xfrm>
            <a:off x="5921990" y="2250141"/>
            <a:ext cx="622245" cy="9233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A1FFCA-1085-7946-8D56-940BE335B3AD}"/>
              </a:ext>
            </a:extLst>
          </p:cNvPr>
          <p:cNvCxnSpPr>
            <a:cxnSpLocks/>
          </p:cNvCxnSpPr>
          <p:nvPr/>
        </p:nvCxnSpPr>
        <p:spPr>
          <a:xfrm>
            <a:off x="6615953" y="3429000"/>
            <a:ext cx="251013" cy="9059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7CBCD3-DE72-EB4E-98EA-D03F361C8730}"/>
              </a:ext>
            </a:extLst>
          </p:cNvPr>
          <p:cNvSpPr txBox="1"/>
          <p:nvPr/>
        </p:nvSpPr>
        <p:spPr>
          <a:xfrm>
            <a:off x="6816853" y="3591870"/>
            <a:ext cx="19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What’s being passed in?</a:t>
            </a:r>
          </a:p>
        </p:txBody>
      </p:sp>
    </p:spTree>
    <p:extLst>
      <p:ext uri="{BB962C8B-B14F-4D97-AF65-F5344CB8AC3E}">
        <p14:creationId xmlns:p14="http://schemas.microsoft.com/office/powerpoint/2010/main" val="58529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FA7B36A-6779-8349-A738-B80851E1B6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854" y="1516469"/>
            <a:ext cx="8196210" cy="1226732"/>
          </a:xfrm>
        </p:spPr>
        <p:txBody>
          <a:bodyPr/>
          <a:lstStyle/>
          <a:p>
            <a:r>
              <a:rPr lang="en-US" b="0" dirty="0"/>
              <a:t>The </a:t>
            </a:r>
            <a:r>
              <a:rPr lang="en-US" dirty="0"/>
              <a:t>copy constructor</a:t>
            </a:r>
            <a:r>
              <a:rPr lang="en-US" b="0" dirty="0"/>
              <a:t>: </a:t>
            </a:r>
          </a:p>
          <a:p>
            <a:pPr lvl="1"/>
            <a:r>
              <a:rPr lang="en-US" b="0" dirty="0"/>
              <a:t>creates an object</a:t>
            </a:r>
          </a:p>
          <a:p>
            <a:pPr lvl="1"/>
            <a:r>
              <a:rPr lang="en-US" b="0" dirty="0"/>
              <a:t>initializing it with another object of the same class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8BC3C3F-107C-BB4E-A042-8741E6535EFA}"/>
              </a:ext>
            </a:extLst>
          </p:cNvPr>
          <p:cNvSpPr txBox="1">
            <a:spLocks/>
          </p:cNvSpPr>
          <p:nvPr/>
        </p:nvSpPr>
        <p:spPr>
          <a:xfrm>
            <a:off x="646854" y="2353502"/>
            <a:ext cx="8497146" cy="16820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0" dirty="0"/>
          </a:p>
          <a:p>
            <a:r>
              <a:rPr lang="en-US" dirty="0"/>
              <a:t>Okay, but what if a copy constructor is not defined in a class?</a:t>
            </a:r>
          </a:p>
          <a:p>
            <a:pPr lvl="1"/>
            <a:r>
              <a:rPr lang="en-US" b="0" dirty="0"/>
              <a:t>the compiler itself </a:t>
            </a:r>
            <a:r>
              <a:rPr lang="en-US" b="0" dirty="0">
                <a:hlinkClick r:id="rId2"/>
              </a:rPr>
              <a:t>defines one implicitly </a:t>
            </a:r>
            <a:endParaRPr lang="en-US" b="0" dirty="0"/>
          </a:p>
          <a:p>
            <a:pPr lvl="1"/>
            <a:endParaRPr lang="en-US" b="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13BAB70-5A65-6F4A-A120-90828BC20352}"/>
              </a:ext>
            </a:extLst>
          </p:cNvPr>
          <p:cNvSpPr txBox="1">
            <a:spLocks/>
          </p:cNvSpPr>
          <p:nvPr/>
        </p:nvSpPr>
        <p:spPr>
          <a:xfrm>
            <a:off x="671756" y="3429000"/>
            <a:ext cx="8196210" cy="17083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0" dirty="0"/>
          </a:p>
          <a:p>
            <a:r>
              <a:rPr lang="en-US" dirty="0"/>
              <a:t>Okay, but what if the class has pointer variables and has some dynamic memory allocations?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0AF70-F3FE-C444-A3CA-78751FDB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75" y="571570"/>
            <a:ext cx="2488309" cy="1360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1895E2-28A2-CA43-B6E9-73FB1D5C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046" y="4306236"/>
            <a:ext cx="2675822" cy="113266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40F70F9-048C-7749-BE39-37051B5B51A1}"/>
              </a:ext>
            </a:extLst>
          </p:cNvPr>
          <p:cNvSpPr/>
          <p:nvPr/>
        </p:nvSpPr>
        <p:spPr>
          <a:xfrm>
            <a:off x="887506" y="4871242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2AE059-5FEE-934E-9FFB-7A6D913EBBD9}"/>
              </a:ext>
            </a:extLst>
          </p:cNvPr>
          <p:cNvSpPr/>
          <p:nvPr/>
        </p:nvSpPr>
        <p:spPr>
          <a:xfrm>
            <a:off x="887506" y="5927815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E24E78-0D3F-CE46-9F66-D46B4741F8AE}"/>
              </a:ext>
            </a:extLst>
          </p:cNvPr>
          <p:cNvSpPr/>
          <p:nvPr/>
        </p:nvSpPr>
        <p:spPr>
          <a:xfrm>
            <a:off x="3552276" y="5102713"/>
            <a:ext cx="1775012" cy="3707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Data[]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622B36-BA0B-9C48-B47D-370C4B0ED29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366682" y="5288100"/>
            <a:ext cx="1185594" cy="1729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E7B287-0A3A-7545-973E-E1E5365A7029}"/>
              </a:ext>
            </a:extLst>
          </p:cNvPr>
          <p:cNvCxnSpPr>
            <a:cxnSpLocks/>
          </p:cNvCxnSpPr>
          <p:nvPr/>
        </p:nvCxnSpPr>
        <p:spPr>
          <a:xfrm flipV="1">
            <a:off x="2366682" y="5528249"/>
            <a:ext cx="1185594" cy="81642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8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first out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9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03148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  <p:bldP spid="3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59726"/>
            <a:ext cx="8196210" cy="40154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Design a Single Linked List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collection of nodes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Can only be accesses in a sequential way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 random access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3B7AD-A758-CB40-9337-9D4B0913F000}"/>
              </a:ext>
            </a:extLst>
          </p:cNvPr>
          <p:cNvSpPr/>
          <p:nvPr/>
        </p:nvSpPr>
        <p:spPr>
          <a:xfrm>
            <a:off x="89648" y="6581001"/>
            <a:ext cx="7198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https://medium.com/@lucasmagnum/sidenotes-linked-list-abstract-data-type-and-data-structure-fd2f8276ab53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E99D2-2E2B-1649-BAEF-27D497341C7F}"/>
              </a:ext>
            </a:extLst>
          </p:cNvPr>
          <p:cNvSpPr/>
          <p:nvPr/>
        </p:nvSpPr>
        <p:spPr>
          <a:xfrm>
            <a:off x="1748118" y="3144745"/>
            <a:ext cx="53160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prepend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beginning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append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end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pop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end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 err="1">
                <a:solidFill>
                  <a:srgbClr val="002060"/>
                </a:solidFill>
                <a:latin typeface="Menlo" panose="020B0609030804020204" pitchFamily="49" charset="0"/>
              </a:rPr>
              <a:t>popFirst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beginning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head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tail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remove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(Node) : Remove Node from the list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iterator: iterate through the list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06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5567</TotalTime>
  <Words>461</Words>
  <Application>Microsoft Macintosh PowerPoint</Application>
  <PresentationFormat>On-screen Show (4:3)</PresentationFormat>
  <Paragraphs>125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Menlo</vt:lpstr>
      <vt:lpstr>Custom Design</vt:lpstr>
      <vt:lpstr>1_Custom Design</vt:lpstr>
      <vt:lpstr>CSS342 Data Structures, Algorithms, and Discrete Mathematics (I)</vt:lpstr>
      <vt:lpstr>Goals by the end of this week (10/15, 10/17)</vt:lpstr>
      <vt:lpstr>Notes on homework 2</vt:lpstr>
      <vt:lpstr>More on Copy Constructor </vt:lpstr>
      <vt:lpstr>More on Copy Constructor </vt:lpstr>
      <vt:lpstr>Exercise 1</vt:lpstr>
      <vt:lpstr>Exercise 1</vt:lpstr>
      <vt:lpstr>Exercise 2</vt:lpstr>
      <vt:lpstr>Exercise 2</vt:lpstr>
      <vt:lpstr>Abstract Data Type Design</vt:lpstr>
      <vt:lpstr>Abstract Data Type Design</vt:lpstr>
      <vt:lpstr>ADT Bag</vt:lpstr>
      <vt:lpstr>ADT Bag : cards</vt:lpstr>
      <vt:lpstr>A bag of cards</vt:lpstr>
      <vt:lpstr>A bag of cards</vt:lpstr>
      <vt:lpstr>A bag of cards</vt:lpstr>
      <vt:lpstr>A bag of cards</vt:lpstr>
      <vt:lpstr>A bag of cards</vt:lpstr>
      <vt:lpstr>A bag of cards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270</cp:revision>
  <cp:lastPrinted>2016-02-10T20:19:12Z</cp:lastPrinted>
  <dcterms:created xsi:type="dcterms:W3CDTF">2014-10-14T00:51:43Z</dcterms:created>
  <dcterms:modified xsi:type="dcterms:W3CDTF">2019-10-14T07:17:55Z</dcterms:modified>
</cp:coreProperties>
</file>